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86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258" r:id="rId44"/>
    <p:sldId id="263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/>
    <p:restoredTop sz="94737"/>
  </p:normalViewPr>
  <p:slideViewPr>
    <p:cSldViewPr snapToGrid="0" snapToObjects="1">
      <p:cViewPr varScale="1">
        <p:scale>
          <a:sx n="91" d="100"/>
          <a:sy n="91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7F72D-25AD-B041-BC5B-BBBE8C56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2846BE-9F1E-874A-B41A-54E5D63AA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BD60C3-9F22-E649-AEE3-2DF6A81D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127852-A989-9640-BA54-EE6B7C5B1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FF112-83E6-CE4E-B344-15E033E0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583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973F3-DEFD-0C42-ADE2-62342484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4B8B8D-9A63-DA4E-8181-788EE6782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072325-E704-2C40-A0EA-BDEEC966B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3FC4E-EE09-E04E-98FD-6C5F2407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6F4C91-8106-F54C-8D7B-BCDA25E4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27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77B39D-7877-C349-B69F-D8D9EFE6F6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406288-8240-704D-8E71-9D8B379FD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D6F95-1064-A94B-80FE-03FD78B2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A07DF6-8028-A841-8BC5-7C7C680D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8B9BFA-32FA-4E4E-B013-98D602A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34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BBC7A-F87C-C940-A64F-AAEB555E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1893E5-33BC-6D48-A680-220FB90D4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437737-1CE0-9E4D-9A3F-DDBAEFC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ABF4EF-D9AD-8F4A-B05B-1C4FC5DD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F3A71-CB8D-6145-B173-477E5560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91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222A-DEE0-D641-918B-D43E96AA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A35AE0-F3A0-184A-8253-CB745620B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171B1-56D1-8D4B-A36D-8D1353A5F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4D892D-E061-F942-BF7D-E26C131D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107DE2-0DA4-2C47-92B6-0532494F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4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2338D-1CAA-BC4E-9DDB-4F3FE00B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C4B226-EBDC-394E-A354-956186779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4EA046-2CCF-9942-86AE-6B1BEDF50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497D73-F185-B243-9983-9B83C2CE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4CBA15-571C-BD41-AC80-60EE481E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C8C84-EE2D-B441-90D4-7B40266D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89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D9176-45CE-854A-BC4E-1D6EB044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5B8B40-68CA-A845-B3FF-6581C1413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905570-A3F5-604A-B973-52D32D565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B8946E-17D0-0E49-9E92-C489447F8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A1411-D0CA-9B4B-9A74-9AADAA5A0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00BC32A-B58A-E846-9C02-689D28C8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338B52-EF5A-BF40-B4E8-307477B3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FB9971-52AD-4A43-90CA-7A3C27C0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70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0B260-FFB5-294D-A9B0-4640B228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5E0E21-9480-FB48-A545-461D8C618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AAED7A-E54A-0647-87D1-C1DCB69B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71FC49-890B-3149-90FB-AB6998CC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41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ABDB44-4873-B44F-86E5-A1B9A786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A983EA-A613-904A-93F3-5523CC96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77ED43-B2F4-8A45-B64E-AED3EDD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1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1CFBC-0077-8B44-BC53-561C13E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A9F9C-4117-2F42-A7C1-2D37F5359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A15934-73EF-3B42-8AFF-F9CF85EE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48DEF8-FDEB-E24D-97BF-1B68ED23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478F8D-DFEF-0F4C-AB79-06B19E6E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AA017-D390-5348-BFFE-67BF70A6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95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52901-925B-5148-9C5A-4F1E41D0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7C23EC-E732-8641-B244-1142E27B6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97ED4E-E5E6-9A43-B82D-38D2B2CE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3D6070-136C-EC43-A6A1-7BCCB527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B8EAD2-EA00-8740-A0D6-C2E7BCED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E28411-134E-DD44-A0D3-9498916F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14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325CB-EFA2-7F46-89CC-8A21B7BA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373D1D-C268-CB41-AD31-233821284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C072AC-A08C-D645-A41C-34E205738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98019-962C-1144-BBFB-1C53D23AC8C0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4B85F7-39E1-E54A-A261-3FC74ADF5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CA05BD-9791-0A46-B830-EA95A4506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402A8-99DA-A84E-86B8-017BCB49B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43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/index.php?curid=40242234" TargetMode="External"/><Relationship Id="rId13" Type="http://schemas.openxmlformats.org/officeDocument/2006/relationships/hyperlink" Target="https://commons.wikimedia.org/w/index.php?curid=10615" TargetMode="External"/><Relationship Id="rId3" Type="http://schemas.openxmlformats.org/officeDocument/2006/relationships/hyperlink" Target="https://commons.wikimedia.org/w/index.php?curid=39704478" TargetMode="External"/><Relationship Id="rId7" Type="http://schemas.openxmlformats.org/officeDocument/2006/relationships/hyperlink" Target="https://commons.wikimedia.org/w/index.php?curid=869391" TargetMode="External"/><Relationship Id="rId12" Type="http://schemas.openxmlformats.org/officeDocument/2006/relationships/hyperlink" Target="https://commons.wikimedia.org/w/index.php?curid=29329335" TargetMode="External"/><Relationship Id="rId2" Type="http://schemas.openxmlformats.org/officeDocument/2006/relationships/hyperlink" Target="https://upload.wikimedia.org/wikipedia/commons/d/d6/Altamira_bisons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4760098" TargetMode="External"/><Relationship Id="rId11" Type="http://schemas.openxmlformats.org/officeDocument/2006/relationships/hyperlink" Target="https://commons.wikimedia.org/w/index.php?curid=39215486" TargetMode="External"/><Relationship Id="rId5" Type="http://schemas.openxmlformats.org/officeDocument/2006/relationships/hyperlink" Target="https://commons.wikimedia.org/w/index.php?curid=253991" TargetMode="External"/><Relationship Id="rId10" Type="http://schemas.openxmlformats.org/officeDocument/2006/relationships/hyperlink" Target="https://commons.wikimedia.org/w/index.php?curid=18021680" TargetMode="External"/><Relationship Id="rId4" Type="http://schemas.openxmlformats.org/officeDocument/2006/relationships/hyperlink" Target="https://commons.wikimedia.org/w/index.php?curid=3157961" TargetMode="External"/><Relationship Id="rId9" Type="http://schemas.openxmlformats.org/officeDocument/2006/relationships/hyperlink" Target="https://upload.wikimedia.org/wikipedia/commons/c/c3/Vinyl_Player_Original.jpg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app.goo.gl/RLZWNfdbDbUR2VQ69" TargetMode="External"/><Relationship Id="rId13" Type="http://schemas.openxmlformats.org/officeDocument/2006/relationships/hyperlink" Target="https://images.app.goo.gl/KaoEkGHzKcbNp8Aa6" TargetMode="External"/><Relationship Id="rId3" Type="http://schemas.openxmlformats.org/officeDocument/2006/relationships/hyperlink" Target="https://commons.wikimedia.org/w/index.php?curid=28017506" TargetMode="External"/><Relationship Id="rId7" Type="http://schemas.openxmlformats.org/officeDocument/2006/relationships/hyperlink" Target="https://images.app.goo.gl/2FvddfaSPTQcgC83A" TargetMode="External"/><Relationship Id="rId12" Type="http://schemas.openxmlformats.org/officeDocument/2006/relationships/hyperlink" Target="https://images.app.goo.gl/3rkmW1bfGPS4BGQBA" TargetMode="External"/><Relationship Id="rId2" Type="http://schemas.openxmlformats.org/officeDocument/2006/relationships/hyperlink" Target="https://commons.wikimedia.org/w/index.php?curid=6947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app.goo.gl/8Lzc1Vg8wGJXKRhz9" TargetMode="External"/><Relationship Id="rId11" Type="http://schemas.openxmlformats.org/officeDocument/2006/relationships/hyperlink" Target="https://images.app.goo.gl/3tSKVBUgy2z7TKYh9" TargetMode="External"/><Relationship Id="rId5" Type="http://schemas.openxmlformats.org/officeDocument/2006/relationships/hyperlink" Target="https://images.app.goo.gl/nZcX59XSQTb4QtM39" TargetMode="External"/><Relationship Id="rId15" Type="http://schemas.openxmlformats.org/officeDocument/2006/relationships/hyperlink" Target="https://images.app.goo.gl/JG72vX8FSk5vvUzXA" TargetMode="External"/><Relationship Id="rId10" Type="http://schemas.openxmlformats.org/officeDocument/2006/relationships/hyperlink" Target="https://images.app.goo.gl/CxDUgyUTES7vgX98A" TargetMode="External"/><Relationship Id="rId4" Type="http://schemas.openxmlformats.org/officeDocument/2006/relationships/hyperlink" Target="https://commons.wikimedia.org/w/index.php?curid=936797" TargetMode="External"/><Relationship Id="rId9" Type="http://schemas.openxmlformats.org/officeDocument/2006/relationships/hyperlink" Target="https://cdn1.ozone.ru/s3/multimedia-g/wc1200/6006612496.jpg" TargetMode="External"/><Relationship Id="rId14" Type="http://schemas.openxmlformats.org/officeDocument/2006/relationships/hyperlink" Target="https://images.app.goo.gl/5UrSdA1NC5ZvJ8zz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26FAB-4F19-3848-9A51-77D1159EE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r>
              <a:rPr lang="ru-RU" dirty="0"/>
              <a:t>Информация и информационные ресурсы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2D7A8F-7124-3046-8026-042DEE123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61999"/>
          </a:xfrm>
        </p:spPr>
        <p:txBody>
          <a:bodyPr/>
          <a:lstStyle/>
          <a:p>
            <a:r>
              <a:rPr lang="ru-RU" dirty="0"/>
              <a:t>Лекция 1_1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3A775-4137-6940-A3BE-C17A2D0D9AE6}"/>
              </a:ext>
            </a:extLst>
          </p:cNvPr>
          <p:cNvSpPr txBox="1"/>
          <p:nvPr/>
        </p:nvSpPr>
        <p:spPr>
          <a:xfrm>
            <a:off x="7484013" y="4937761"/>
            <a:ext cx="341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Наталья Александровна Карпова</a:t>
            </a:r>
          </a:p>
          <a:p>
            <a:pPr algn="r"/>
            <a:r>
              <a:rPr lang="ru-RU" dirty="0"/>
              <a:t>к.т.н., доцент</a:t>
            </a:r>
          </a:p>
        </p:txBody>
      </p:sp>
    </p:spTree>
    <p:extLst>
      <p:ext uri="{BB962C8B-B14F-4D97-AF65-F5344CB8AC3E}">
        <p14:creationId xmlns:p14="http://schemas.microsoft.com/office/powerpoint/2010/main" val="198851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0B4F42-6CCB-6D4B-9B8D-F7A64FA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07" y="769424"/>
            <a:ext cx="3467100" cy="2336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FBAF6B-A09A-7A4C-8D64-2DAC54A7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07" y="3744058"/>
            <a:ext cx="3492500" cy="2324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FA8994-4B87-FA4B-91A2-C44F02A9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330" y="3106224"/>
            <a:ext cx="5334764" cy="35565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E81AB3-0B0C-0F42-BB00-15038344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45" y="769424"/>
            <a:ext cx="3373607" cy="253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1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550A04-D219-124A-98F8-B131DF05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5" y="1189980"/>
            <a:ext cx="4059425" cy="437379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7ABF4A-E444-4842-86E9-2FCE035F1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324" y="2177604"/>
            <a:ext cx="4672481" cy="32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4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E804D9-0452-9A42-AC72-98295924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96" y="578825"/>
            <a:ext cx="8522189" cy="56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4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0E473F-3057-5840-AA9C-B0558FA7D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8" y="595154"/>
            <a:ext cx="8594809" cy="57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36F82C-FCDA-8A4E-869F-1C1EF651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41" y="775773"/>
            <a:ext cx="5472171" cy="36414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E7B85E-D671-DF4A-B6EA-6633840B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8" y="2242188"/>
            <a:ext cx="5565966" cy="39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0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1AD5B-3837-BC42-959C-BC3EBCD022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Информационное общество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D2FD1E-AD0C-984E-9144-57D093401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3600" dirty="0"/>
              <a:t>общество, в котором большинство работающих занимается производством, хранением, переработкой и реализацией информации</a:t>
            </a:r>
            <a:r>
              <a:rPr lang="ru-RU" sz="3600" dirty="0">
                <a:effectLst/>
              </a:rPr>
              <a:t>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390995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0A94F-E07C-B245-B3E2-F874D19689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Информационная революция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A5BB58-D93A-3A4A-BE9B-71B56C5E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3200" dirty="0"/>
              <a:t>информационная индустриализация опередила по числу занятых работников, по спросу и предложению, по обмену информационными продуктами и оказываемым информационным услугам промышленную индустриализацию</a:t>
            </a:r>
            <a:r>
              <a:rPr lang="ru-RU" sz="3200" dirty="0">
                <a:effectLst/>
              </a:rPr>
              <a:t>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7000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1A482B-4711-A643-B0D9-B39F4D7DB1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Информационный взрыв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A76E57B-D6DA-DC45-A6F7-3ACE9F1A47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01AA52D-E9D8-5C4D-AF83-557A5D019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3508" y="1825625"/>
            <a:ext cx="4390292" cy="4351338"/>
          </a:xfrm>
        </p:spPr>
        <p:txBody>
          <a:bodyPr/>
          <a:lstStyle/>
          <a:p>
            <a:r>
              <a:rPr lang="ru-RU" dirty="0"/>
              <a:t>Информационное насыщение</a:t>
            </a:r>
          </a:p>
          <a:p>
            <a:r>
              <a:rPr lang="ru-RU" dirty="0"/>
              <a:t>Информационный кризис</a:t>
            </a:r>
          </a:p>
          <a:p>
            <a:r>
              <a:rPr lang="ru-RU" dirty="0"/>
              <a:t>Информационный шум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E839DD-182D-124B-AB28-5B41EEF9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1845433"/>
            <a:ext cx="6261178" cy="445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2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41221FA-34FD-684A-AB1E-D61C8441AC1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Информация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BEF63C-B013-5747-8A48-F5A4B7B5D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dirty="0"/>
              <a:t>от лат. </a:t>
            </a:r>
            <a:r>
              <a:rPr lang="ru-RU" sz="3200" dirty="0" err="1"/>
              <a:t>informatio</a:t>
            </a:r>
            <a:r>
              <a:rPr lang="ru-RU" sz="3200" dirty="0"/>
              <a:t> — разъяснение, изложение</a:t>
            </a:r>
            <a:r>
              <a:rPr lang="ru-RU" sz="3200" dirty="0">
                <a:effectLst/>
              </a:rPr>
              <a:t> </a:t>
            </a:r>
          </a:p>
          <a:p>
            <a:r>
              <a:rPr lang="ru-RU" sz="3200" dirty="0"/>
              <a:t>обмен сведениями между людьми, человеком и автоматом, автоматом и автоматом (общенаучное понятие);</a:t>
            </a:r>
          </a:p>
          <a:p>
            <a:r>
              <a:rPr lang="ru-RU" sz="3200" dirty="0"/>
              <a:t>обмен сигналами в животном и растительном мире;</a:t>
            </a:r>
          </a:p>
          <a:p>
            <a:r>
              <a:rPr lang="ru-RU" sz="3200" dirty="0"/>
              <a:t>передача признаков от клетки к клетке, от организма к организму (генетическая информация).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895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09F433-EFB0-6645-B497-2009D34F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441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ru-RU" sz="4000" dirty="0"/>
              <a:t>Информация с точки зрения различных наук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C995D5-72BA-AB48-9816-518A1FBA6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4629517"/>
          </a:xfrm>
        </p:spPr>
        <p:txBody>
          <a:bodyPr/>
          <a:lstStyle/>
          <a:p>
            <a:r>
              <a:rPr lang="ru-RU" dirty="0"/>
              <a:t>Содержание, смысл.</a:t>
            </a:r>
          </a:p>
          <a:p>
            <a:r>
              <a:rPr lang="ru-RU" dirty="0"/>
              <a:t>Последовательность знаков, сигналов.</a:t>
            </a:r>
          </a:p>
          <a:p>
            <a:r>
              <a:rPr lang="ru-RU" dirty="0"/>
              <a:t>Непрерывная, дискретная.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573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832BA-8404-C249-9B0B-B0874F3534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A02E1E-09BA-DB44-B71E-7F1430CC0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  <a:p>
            <a:r>
              <a:rPr lang="ru-RU" dirty="0"/>
              <a:t>Цели получения информации</a:t>
            </a:r>
          </a:p>
          <a:p>
            <a:r>
              <a:rPr lang="ru-RU" dirty="0"/>
              <a:t>Носители информации</a:t>
            </a:r>
          </a:p>
          <a:p>
            <a:r>
              <a:rPr lang="ru-RU" dirty="0"/>
              <a:t>Информационные ресурсы: развитие, классификация, роль и значение.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859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F9C88-172D-9F4F-8D0E-76B74775B9B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Ошибки в сообщениях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12ECE8-0C03-134C-B9E5-9FEEC332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dirty="0"/>
              <a:t>Примеры сообщений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Встречай 20 марта в 16 часов на Ладожском вокзале, поезд 37, вагон 9.</a:t>
            </a:r>
            <a:r>
              <a:rPr lang="ru-RU" sz="3200" dirty="0">
                <a:effectLst/>
              </a:rPr>
              <a:t> 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>
                <a:effectLst/>
              </a:rPr>
              <a:t>Игнорировать не следует выполнять.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711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A8C1E-AA62-BF45-90B0-6801088815D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Сообщение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4B825-E6E1-864F-A945-C7D21928A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оболочка, носитель информации, сама же информация может содержаться в сообщении, а может и отсутствовать. </a:t>
            </a:r>
          </a:p>
        </p:txBody>
      </p:sp>
    </p:spTree>
    <p:extLst>
      <p:ext uri="{BB962C8B-B14F-4D97-AF65-F5344CB8AC3E}">
        <p14:creationId xmlns:p14="http://schemas.microsoft.com/office/powerpoint/2010/main" val="174031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BEE15-AE9F-B74B-9242-2FA6E094431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Информация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62105-4047-4E41-A4F7-5C8980636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новые знания</a:t>
            </a:r>
          </a:p>
          <a:p>
            <a:pPr marL="0" indent="0">
              <a:buNone/>
            </a:pPr>
            <a:r>
              <a:rPr lang="ru-RU" dirty="0"/>
              <a:t>субъективна и случайна</a:t>
            </a:r>
          </a:p>
          <a:p>
            <a:pPr marL="0" indent="0">
              <a:buNone/>
            </a:pPr>
            <a:r>
              <a:rPr lang="ru-RU" dirty="0">
                <a:effectLst/>
              </a:rPr>
              <a:t> </a:t>
            </a:r>
          </a:p>
          <a:p>
            <a:pPr marL="0" indent="0">
              <a:buNone/>
            </a:pP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6771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AFA052-BF2E-E44C-BDE1-DEB4EDE1C2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Знания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7176F-F599-E349-9723-6AAA907FB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стратегические</a:t>
            </a:r>
          </a:p>
          <a:p>
            <a:r>
              <a:rPr lang="ru-RU" dirty="0"/>
              <a:t> тактические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711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D4BAC-4C89-4143-A63F-4796013DA03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ru-RU" sz="4000" dirty="0"/>
              <a:t>Подходы к определению понятия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DEA498-05A2-A845-88C5-C8F7AE01C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Семантический</a:t>
            </a:r>
          </a:p>
          <a:p>
            <a:pPr>
              <a:lnSpc>
                <a:spcPct val="150000"/>
              </a:lnSpc>
            </a:pPr>
            <a:r>
              <a:rPr lang="ru-RU" dirty="0"/>
              <a:t>Синтаксический</a:t>
            </a:r>
          </a:p>
          <a:p>
            <a:pPr>
              <a:lnSpc>
                <a:spcPct val="150000"/>
              </a:lnSpc>
            </a:pPr>
            <a:r>
              <a:rPr lang="ru-RU" dirty="0"/>
              <a:t>Прагматический</a:t>
            </a:r>
          </a:p>
        </p:txBody>
      </p:sp>
    </p:spTree>
    <p:extLst>
      <p:ext uri="{BB962C8B-B14F-4D97-AF65-F5344CB8AC3E}">
        <p14:creationId xmlns:p14="http://schemas.microsoft.com/office/powerpoint/2010/main" val="67723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42E4-AE3B-C349-97BA-6CBE2C91C6B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Семантика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1F4D8-C42D-D548-940C-EC7D56191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Логическая</a:t>
            </a:r>
          </a:p>
          <a:p>
            <a:r>
              <a:rPr lang="ru-RU" dirty="0"/>
              <a:t>Структурная </a:t>
            </a:r>
          </a:p>
        </p:txBody>
      </p:sp>
    </p:spTree>
    <p:extLst>
      <p:ext uri="{BB962C8B-B14F-4D97-AF65-F5344CB8AC3E}">
        <p14:creationId xmlns:p14="http://schemas.microsoft.com/office/powerpoint/2010/main" val="322617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C0A44-320B-CB4F-A7F3-0608F0A386A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Семантический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1B86A8-53CA-D245-A7E7-5644FA0B0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представления смысла текста</a:t>
            </a:r>
            <a:r>
              <a:rPr lang="ru-RU" dirty="0">
                <a:effectLst/>
              </a:rPr>
              <a:t> </a:t>
            </a:r>
          </a:p>
          <a:p>
            <a:r>
              <a:rPr lang="ru-RU" dirty="0"/>
              <a:t>моделируется процесс понимания текста </a:t>
            </a:r>
          </a:p>
          <a:p>
            <a:r>
              <a:rPr lang="ru-RU" dirty="0"/>
              <a:t>проверяется адекватность моделирования</a:t>
            </a:r>
          </a:p>
          <a:p>
            <a:r>
              <a:rPr lang="ru-RU" dirty="0"/>
              <a:t>автоматический перевод</a:t>
            </a:r>
          </a:p>
          <a:p>
            <a:r>
              <a:rPr lang="ru-RU" dirty="0"/>
              <a:t>индексирование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828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12158-E0F5-D04C-A2D7-B765C23CDB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Синтаксический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9F1E62-A28E-D649-865D-32A9C2BFA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исследование знаковых систем</a:t>
            </a:r>
          </a:p>
          <a:p>
            <a:r>
              <a:rPr lang="ru-RU" dirty="0"/>
              <a:t>абстрагированные от содержания</a:t>
            </a:r>
            <a:r>
              <a:rPr lang="ru-RU" dirty="0">
                <a:effectLst/>
              </a:rPr>
              <a:t> </a:t>
            </a:r>
            <a:endParaRPr lang="ru-RU" dirty="0"/>
          </a:p>
          <a:p>
            <a:r>
              <a:rPr lang="ru-RU" dirty="0"/>
              <a:t>частота появления символов, </a:t>
            </a:r>
          </a:p>
          <a:p>
            <a:r>
              <a:rPr lang="ru-RU" dirty="0"/>
              <a:t>связи между ними, </a:t>
            </a:r>
          </a:p>
          <a:p>
            <a:r>
              <a:rPr lang="ru-RU" dirty="0"/>
              <a:t>порядок следования, </a:t>
            </a:r>
          </a:p>
          <a:p>
            <a:r>
              <a:rPr lang="ru-RU" dirty="0"/>
              <a:t>их структурная организация, </a:t>
            </a:r>
          </a:p>
          <a:p>
            <a:r>
              <a:rPr lang="ru-RU" dirty="0"/>
              <a:t>правила построения и преобразования выражений,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6860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37AFE-165D-DD45-8CE5-7048A5DDC1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Прагматический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47BEEC-641A-7948-963F-80875A31B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важность, </a:t>
            </a:r>
          </a:p>
          <a:p>
            <a:r>
              <a:rPr lang="ru-RU" dirty="0"/>
              <a:t>полезность, </a:t>
            </a:r>
          </a:p>
          <a:p>
            <a:r>
              <a:rPr lang="ru-RU" dirty="0"/>
              <a:t>ценность, </a:t>
            </a:r>
          </a:p>
          <a:p>
            <a:r>
              <a:rPr lang="ru-RU" dirty="0"/>
              <a:t>актуальность.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002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9643E-772D-9C4F-88A5-84320F36DEB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Семиотика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840930-6E5E-4143-BF40-DB093B10E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синтаксическом, </a:t>
            </a:r>
          </a:p>
          <a:p>
            <a:r>
              <a:rPr lang="ru-RU" dirty="0"/>
              <a:t>семантическом </a:t>
            </a:r>
          </a:p>
          <a:p>
            <a:r>
              <a:rPr lang="ru-RU" dirty="0"/>
              <a:t>прагматическом. </a:t>
            </a:r>
          </a:p>
        </p:txBody>
      </p:sp>
    </p:spTree>
    <p:extLst>
      <p:ext uri="{BB962C8B-B14F-4D97-AF65-F5344CB8AC3E}">
        <p14:creationId xmlns:p14="http://schemas.microsoft.com/office/powerpoint/2010/main" val="91070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B2BA06-6506-5948-BC4A-01B0C257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95" y="576775"/>
            <a:ext cx="8461719" cy="56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58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6E50A-46CD-B248-B68E-54356E46EA7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70A7E-193E-9D43-950E-753CE3742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сведения (сообщения, данные) независимо от формы их представления</a:t>
            </a:r>
          </a:p>
          <a:p>
            <a:pPr marL="0" indent="0" algn="r">
              <a:buNone/>
            </a:pPr>
            <a:r>
              <a:rPr lang="ru-RU" sz="2400" dirty="0"/>
              <a:t>№ 149 ФЗ ”Об информации, информационных </a:t>
            </a:r>
          </a:p>
          <a:p>
            <a:pPr marL="0" indent="0" algn="r">
              <a:buNone/>
            </a:pPr>
            <a:r>
              <a:rPr lang="ru-RU" sz="2400" dirty="0"/>
              <a:t>технологиях и о защите информации”</a:t>
            </a:r>
          </a:p>
          <a:p>
            <a:pPr marL="0" indent="0">
              <a:buNone/>
            </a:pPr>
            <a:r>
              <a:rPr lang="ru-RU" dirty="0"/>
              <a:t>сведения (сообщения, данные) о лицах, предметах, фактах, событиях, явлениях и процессах независимо от формы их представления, являющиеся объектом получения, переработки или преобразования, хранения и передачи с помощью знаков, символов, условных сигналов, технических средств и т.д.</a:t>
            </a:r>
            <a:r>
              <a:rPr lang="ru-RU" sz="2400" dirty="0">
                <a:effectLst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2914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05513-B0BA-4744-8F2B-140054B5DD0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Теория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275BFF-52CA-5F49-89C9-39CC44EA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dirty="0"/>
              <a:t>изучает количественные и другие закономерности, связанные с получением, передачей, хранением и обработкой информации.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раздел кибернетики, в котором математическими методами изучаются способы измерения количества информации, содержащейся в каких либо сообщениях, а также способы передачи, хранения извлечения и классификации информации.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364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22088-39A5-6048-992E-B7B9490D63E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Цели получения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ABD0E-8E59-D746-94B1-630323EFC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1) познавательные;</a:t>
            </a:r>
          </a:p>
          <a:p>
            <a:pPr marL="0" indent="0">
              <a:buNone/>
            </a:pPr>
            <a:r>
              <a:rPr lang="ru-RU" dirty="0"/>
              <a:t>2) социально поведенческие;</a:t>
            </a:r>
          </a:p>
          <a:p>
            <a:pPr marL="0" indent="0">
              <a:buNone/>
            </a:pPr>
            <a:r>
              <a:rPr lang="ru-RU" dirty="0"/>
              <a:t>3) художественно эстетические;</a:t>
            </a:r>
          </a:p>
          <a:p>
            <a:pPr marL="0" indent="0">
              <a:buNone/>
            </a:pPr>
            <a:r>
              <a:rPr lang="ru-RU" dirty="0"/>
              <a:t>4) игровые;</a:t>
            </a:r>
          </a:p>
          <a:p>
            <a:pPr marL="0" indent="0">
              <a:buNone/>
            </a:pPr>
            <a:r>
              <a:rPr lang="ru-RU" dirty="0"/>
              <a:t>5) управленческие.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116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4DB4D47-555F-5644-B9C2-A1176E9F9B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Структура системы управления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B37CB-D56E-1342-9B12-3A0A0C56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024" y="1942026"/>
            <a:ext cx="50927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5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E13D2-B9A6-8A48-B730-10A19529DF1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Объекты управления (по природе)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355891-152C-0D42-9B2F-43498040B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– технические;</a:t>
            </a:r>
          </a:p>
          <a:p>
            <a:pPr marL="0" indent="0">
              <a:buNone/>
            </a:pPr>
            <a:r>
              <a:rPr lang="ru-RU" sz="3200" dirty="0"/>
              <a:t>– организационно экономические;</a:t>
            </a:r>
          </a:p>
          <a:p>
            <a:pPr marL="0" indent="0">
              <a:buNone/>
            </a:pPr>
            <a:r>
              <a:rPr lang="ru-RU" sz="3200" dirty="0"/>
              <a:t>– энергетические;</a:t>
            </a:r>
          </a:p>
          <a:p>
            <a:pPr marL="0" indent="0">
              <a:buNone/>
            </a:pPr>
            <a:r>
              <a:rPr lang="ru-RU" sz="3200" dirty="0"/>
              <a:t>– социальные;</a:t>
            </a:r>
          </a:p>
          <a:p>
            <a:pPr marL="0" indent="0">
              <a:buNone/>
            </a:pPr>
            <a:r>
              <a:rPr lang="ru-RU" sz="3200" dirty="0"/>
              <a:t>– биологические;</a:t>
            </a:r>
          </a:p>
          <a:p>
            <a:pPr marL="0" indent="0">
              <a:buNone/>
            </a:pPr>
            <a:r>
              <a:rPr lang="ru-RU" sz="3200" dirty="0"/>
              <a:t>– информационные.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7233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A1DA5-D0DD-C64C-A4F5-2C646A78F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611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Объектами управления могут быть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AD8734-A2D1-EA46-BA5D-174D52F0C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– производственные;</a:t>
            </a:r>
          </a:p>
          <a:p>
            <a:pPr marL="0" indent="0">
              <a:buNone/>
            </a:pPr>
            <a:r>
              <a:rPr lang="ru-RU" dirty="0"/>
              <a:t>– процессы проектирования,</a:t>
            </a:r>
          </a:p>
          <a:p>
            <a:pPr marL="0" indent="0">
              <a:buNone/>
            </a:pPr>
            <a:r>
              <a:rPr lang="ru-RU" dirty="0"/>
              <a:t>– научно-исследовательские процессы;</a:t>
            </a:r>
          </a:p>
          <a:p>
            <a:pPr marL="0" indent="0">
              <a:buNone/>
            </a:pPr>
            <a:r>
              <a:rPr lang="ru-RU" dirty="0"/>
              <a:t>– медицинские исследования;</a:t>
            </a:r>
          </a:p>
          <a:p>
            <a:pPr marL="0" indent="0">
              <a:buNone/>
            </a:pPr>
            <a:r>
              <a:rPr lang="ru-RU" dirty="0"/>
              <a:t>– процессы технического или иного диагностирования;</a:t>
            </a:r>
          </a:p>
          <a:p>
            <a:pPr marL="0" indent="0">
              <a:buNone/>
            </a:pPr>
            <a:r>
              <a:rPr lang="ru-RU" dirty="0"/>
              <a:t>– информационные технологии;</a:t>
            </a:r>
          </a:p>
          <a:p>
            <a:pPr marL="0" indent="0">
              <a:buNone/>
            </a:pPr>
            <a:r>
              <a:rPr lang="ru-RU" dirty="0"/>
              <a:t>и др.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6714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17BC0-2D98-3941-B3FC-4460D8AB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84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Носители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E307C-8B94-1E4F-B207-47BC414F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Данные.</a:t>
            </a:r>
          </a:p>
          <a:p>
            <a:pPr lvl="1"/>
            <a:r>
              <a:rPr lang="ru-RU" sz="2800" dirty="0"/>
              <a:t>Характеристики</a:t>
            </a:r>
          </a:p>
          <a:p>
            <a:pPr lvl="1"/>
            <a:r>
              <a:rPr lang="ru-RU" sz="2800" dirty="0"/>
              <a:t>Обработка</a:t>
            </a:r>
          </a:p>
          <a:p>
            <a:r>
              <a:rPr lang="ru-RU" dirty="0"/>
              <a:t>Документы</a:t>
            </a:r>
          </a:p>
          <a:p>
            <a:pPr lvl="1"/>
            <a:r>
              <a:rPr lang="ru-RU" sz="2800" dirty="0"/>
              <a:t>Документированная информация</a:t>
            </a:r>
          </a:p>
          <a:p>
            <a:pPr lvl="1"/>
            <a:r>
              <a:rPr lang="ru-RU" sz="2800" dirty="0"/>
              <a:t>Реквизиты</a:t>
            </a:r>
          </a:p>
          <a:p>
            <a:r>
              <a:rPr lang="ru-RU" dirty="0"/>
              <a:t>Сигналы</a:t>
            </a:r>
          </a:p>
          <a:p>
            <a:pPr lvl="1"/>
            <a:r>
              <a:rPr lang="ru-RU" dirty="0"/>
              <a:t>Динамическая форма представления информации</a:t>
            </a:r>
          </a:p>
          <a:p>
            <a:pPr lvl="1"/>
            <a:r>
              <a:rPr lang="ru-RU" dirty="0" err="1"/>
              <a:t>Харктеристики</a:t>
            </a:r>
            <a:endParaRPr lang="ru-RU" dirty="0"/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79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BFC15-855E-0146-BC63-874A7825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34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Сигналы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F28AC-49D0-C844-B2EB-739221E0E9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– механические;</a:t>
            </a:r>
          </a:p>
          <a:p>
            <a:pPr marL="0" indent="0">
              <a:buNone/>
            </a:pPr>
            <a:r>
              <a:rPr lang="ru-RU" dirty="0"/>
              <a:t>– электрические;</a:t>
            </a:r>
          </a:p>
          <a:p>
            <a:pPr marL="0" indent="0">
              <a:buNone/>
            </a:pPr>
            <a:r>
              <a:rPr lang="ru-RU" dirty="0"/>
              <a:t>– магнитные;</a:t>
            </a:r>
          </a:p>
          <a:p>
            <a:pPr marL="0" indent="0">
              <a:buNone/>
            </a:pPr>
            <a:r>
              <a:rPr lang="ru-RU" dirty="0"/>
              <a:t>– тепловые;</a:t>
            </a:r>
          </a:p>
          <a:p>
            <a:pPr marL="0" indent="0">
              <a:buNone/>
            </a:pPr>
            <a:r>
              <a:rPr lang="ru-RU" dirty="0"/>
              <a:t>– акустические;</a:t>
            </a:r>
          </a:p>
          <a:p>
            <a:pPr marL="0" indent="0">
              <a:buNone/>
            </a:pPr>
            <a:r>
              <a:rPr lang="ru-RU" dirty="0"/>
              <a:t>– световые;</a:t>
            </a:r>
          </a:p>
          <a:p>
            <a:pPr marL="0" indent="0">
              <a:buNone/>
            </a:pPr>
            <a:r>
              <a:rPr lang="ru-RU" dirty="0"/>
              <a:t>– ионизирующего излучения.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FD5086-BB53-B644-BCF9-D1910FBE13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Постоянные</a:t>
            </a:r>
          </a:p>
          <a:p>
            <a:pPr>
              <a:buFont typeface="Wingdings" pitchFamily="2" charset="2"/>
              <a:buChar char="§"/>
            </a:pPr>
            <a:r>
              <a:rPr lang="ru-RU" dirty="0" err="1"/>
              <a:t>Переменнные</a:t>
            </a:r>
            <a:endParaRPr lang="ru-RU" dirty="0"/>
          </a:p>
          <a:p>
            <a:pPr lvl="1"/>
            <a:r>
              <a:rPr lang="ru-RU" dirty="0"/>
              <a:t>детерминированные, </a:t>
            </a:r>
            <a:r>
              <a:rPr lang="ru-RU" dirty="0" err="1"/>
              <a:t>квазидетерминированные</a:t>
            </a:r>
            <a:endParaRPr lang="ru-RU" dirty="0"/>
          </a:p>
          <a:p>
            <a:pPr lvl="1"/>
            <a:r>
              <a:rPr lang="ru-RU" dirty="0"/>
              <a:t>вероятностные </a:t>
            </a:r>
          </a:p>
          <a:p>
            <a:endParaRPr lang="ru-RU" dirty="0"/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 Непрерывные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 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598161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7FD8C21-624C-894E-AE65-1E8A518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148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Сигналы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2CFC595-BC13-834D-B75A-A6C12F013B4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0661" y="1316614"/>
            <a:ext cx="4940300" cy="3860800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085037F4-F0C0-864B-B9FC-6192C6EE9D2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7791" y="1316614"/>
            <a:ext cx="4813300" cy="407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1DC2E5-A262-BE4B-B3E3-DFD6E653D79F}"/>
              </a:ext>
            </a:extLst>
          </p:cNvPr>
          <p:cNvSpPr txBox="1"/>
          <p:nvPr/>
        </p:nvSpPr>
        <p:spPr>
          <a:xfrm>
            <a:off x="980661" y="5394758"/>
            <a:ext cx="465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Вид непрерывного во времени и по размеру сигнала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4945D-D52D-4E49-BB41-A36B19485023}"/>
              </a:ext>
            </a:extLst>
          </p:cNvPr>
          <p:cNvSpPr txBox="1"/>
          <p:nvPr/>
        </p:nvSpPr>
        <p:spPr>
          <a:xfrm>
            <a:off x="6347791" y="5394758"/>
            <a:ext cx="500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Вид непрерывного во времени и квантованного по размеру сигнала</a:t>
            </a:r>
          </a:p>
        </p:txBody>
      </p:sp>
    </p:spTree>
    <p:extLst>
      <p:ext uri="{BB962C8B-B14F-4D97-AF65-F5344CB8AC3E}">
        <p14:creationId xmlns:p14="http://schemas.microsoft.com/office/powerpoint/2010/main" val="2033282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438FC-9B4D-5D43-95AC-28ECFEE0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08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Сигналы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9B6D53-4816-534B-8499-62D827B17F7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1442" y="1392548"/>
            <a:ext cx="4737100" cy="4013200"/>
          </a:xfrm>
          <a:prstGeom prst="rect">
            <a:avLst/>
          </a:prstGeo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5C7E355D-F099-BC45-9F54-D8B2222399A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09098" y="1392548"/>
            <a:ext cx="4813300" cy="405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C2E11-AAB6-B146-9F6D-AFE617D7F0C6}"/>
              </a:ext>
            </a:extLst>
          </p:cNvPr>
          <p:cNvSpPr txBox="1"/>
          <p:nvPr/>
        </p:nvSpPr>
        <p:spPr>
          <a:xfrm>
            <a:off x="6341442" y="5446502"/>
            <a:ext cx="429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Вид </a:t>
            </a:r>
            <a:r>
              <a:rPr lang="ru-RU" dirty="0" err="1"/>
              <a:t>дискретизированного</a:t>
            </a:r>
            <a:r>
              <a:rPr lang="ru-RU" dirty="0"/>
              <a:t> во времени и квантованного по размеру сигнала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3EE0A-ECA7-A64C-A4BE-D518B35E8C8B}"/>
              </a:ext>
            </a:extLst>
          </p:cNvPr>
          <p:cNvSpPr txBox="1"/>
          <p:nvPr/>
        </p:nvSpPr>
        <p:spPr>
          <a:xfrm>
            <a:off x="1169505" y="5446502"/>
            <a:ext cx="438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Вид </a:t>
            </a:r>
            <a:r>
              <a:rPr lang="ru-RU" dirty="0" err="1"/>
              <a:t>дискретизированного</a:t>
            </a:r>
            <a:r>
              <a:rPr lang="ru-RU" dirty="0"/>
              <a:t> во времени и непрерывного по размеру сигнала</a:t>
            </a:r>
          </a:p>
        </p:txBody>
      </p:sp>
    </p:spTree>
    <p:extLst>
      <p:ext uri="{BB962C8B-B14F-4D97-AF65-F5344CB8AC3E}">
        <p14:creationId xmlns:p14="http://schemas.microsoft.com/office/powerpoint/2010/main" val="176183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07690F-5AB2-A94D-9441-99FB0BB7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26" y="494398"/>
            <a:ext cx="7898489" cy="588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85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4C6FB-6908-054F-9E51-B7F4E00C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ru-RU" dirty="0"/>
              <a:t>Отображение аналогового сигнала дискретным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9A0048-CB44-9E48-8E50-D0CE8196EC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Δt</a:t>
            </a:r>
            <a:r>
              <a:rPr lang="ru-RU" dirty="0"/>
              <a:t> = 1/(2</a:t>
            </a:r>
            <a:r>
              <a:rPr lang="en-US" i="1" dirty="0"/>
              <a:t>f</a:t>
            </a:r>
            <a:r>
              <a:rPr lang="ru-RU" baseline="-25000" dirty="0" err="1"/>
              <a:t>maх</a:t>
            </a:r>
            <a:r>
              <a:rPr lang="ru-RU" dirty="0"/>
              <a:t>), 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где </a:t>
            </a:r>
            <a:r>
              <a:rPr lang="en-US" i="1" dirty="0"/>
              <a:t>f</a:t>
            </a:r>
            <a:r>
              <a:rPr lang="ru-RU" baseline="-25000" dirty="0" err="1"/>
              <a:t>maх</a:t>
            </a:r>
            <a:r>
              <a:rPr lang="ru-RU" dirty="0"/>
              <a:t> — максимальная частота аналогового сигнала.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Речевой сигнал не выше 4000 Гц</a:t>
            </a:r>
            <a:r>
              <a:rPr lang="ru-RU" dirty="0">
                <a:effectLst/>
              </a:rPr>
              <a:t> </a:t>
            </a:r>
          </a:p>
          <a:p>
            <a:pPr marL="0" indent="0">
              <a:buNone/>
            </a:pPr>
            <a:r>
              <a:rPr lang="ru-RU" dirty="0"/>
              <a:t>Телевизионный сигнал до 6 МГц</a:t>
            </a:r>
            <a:r>
              <a:rPr lang="ru-RU" dirty="0">
                <a:effectLst/>
              </a:rPr>
              <a:t>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E99762-B128-E843-A406-C361938A8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14191"/>
            <a:ext cx="5181600" cy="196277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8 кГц</a:t>
            </a:r>
          </a:p>
          <a:p>
            <a:pPr marL="0" indent="0">
              <a:buNone/>
            </a:pPr>
            <a:r>
              <a:rPr lang="ru-RU" dirty="0"/>
              <a:t>12 МГц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240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82EF181-6FBF-0C43-B62A-16DA04F60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Передача сигналов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5BD2AB0-DE77-314D-88D1-DB88D699F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/>
          <a:lstStyle/>
          <a:p>
            <a:r>
              <a:rPr lang="ru-RU" dirty="0"/>
              <a:t>некоторые комбинации, составленные из определенного числа элементов — символов</a:t>
            </a:r>
            <a:r>
              <a:rPr lang="ru-RU" dirty="0">
                <a:effectLst/>
              </a:rPr>
              <a:t> </a:t>
            </a:r>
          </a:p>
          <a:p>
            <a:r>
              <a:rPr lang="ru-RU" dirty="0"/>
              <a:t>правила кодирования, кодовые таблицы</a:t>
            </a:r>
          </a:p>
          <a:p>
            <a:r>
              <a:rPr lang="ru-RU" dirty="0"/>
              <a:t>передачи речи с полосой 4 кГц при частоте выборок 8 кГц и 128 уровнях квантования</a:t>
            </a:r>
            <a:r>
              <a:rPr lang="ru-RU" dirty="0">
                <a:effectLst/>
              </a:rPr>
              <a:t> </a:t>
            </a:r>
            <a:r>
              <a:rPr lang="ru-RU" dirty="0"/>
              <a:t>необходима скорость передачи 64 кбит/с</a:t>
            </a:r>
            <a:r>
              <a:rPr lang="ru-RU" dirty="0">
                <a:effectLst/>
              </a:rPr>
              <a:t> </a:t>
            </a:r>
          </a:p>
          <a:p>
            <a:r>
              <a:rPr lang="ru-RU" dirty="0"/>
              <a:t>10 элементными кодовые комбинации, потребуется скорость передачи примерно 100 Мбит/с.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311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F15C054-1447-3B40-8FF9-A04EB19E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Носители информации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DDD4AFF5-AEA4-C642-B034-ED52B255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энергонезависимые устройства накопления и хранения данных</a:t>
            </a:r>
            <a:r>
              <a:rPr lang="ru-RU" dirty="0">
                <a:effectLst/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9107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7725F-95F9-FA41-A5DD-7018A449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7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Используемые 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D0FF-D0D2-0A41-80F9-9E33AF40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890"/>
            <a:ext cx="10515600" cy="5176910"/>
          </a:xfrm>
        </p:spPr>
        <p:txBody>
          <a:bodyPr>
            <a:normAutofit lnSpcReduction="10000"/>
          </a:bodyPr>
          <a:lstStyle/>
          <a:p>
            <a:r>
              <a:rPr lang="ru-RU" sz="1500" dirty="0"/>
              <a:t>Наскальная живопись </a:t>
            </a:r>
            <a:r>
              <a:rPr lang="de-DE" sz="1500" dirty="0">
                <a:hlinkClick r:id="rId2"/>
              </a:rPr>
              <a:t>https://upload.wikimedia.org/wikipedia/commons/d/d6/Altamira_bisons.jpg</a:t>
            </a:r>
            <a:r>
              <a:rPr lang="ru-RU" sz="1500" dirty="0"/>
              <a:t> (6.01.2021)</a:t>
            </a:r>
          </a:p>
          <a:p>
            <a:r>
              <a:rPr lang="ru-RU" sz="1500" dirty="0"/>
              <a:t>Глиняные дощечки</a:t>
            </a:r>
          </a:p>
          <a:p>
            <a:r>
              <a:rPr lang="ru-RU" sz="1500" dirty="0"/>
              <a:t>Папирус </a:t>
            </a:r>
            <a:r>
              <a:rPr lang="de-DE" sz="1500" dirty="0" err="1"/>
              <a:t>Sailko</a:t>
            </a:r>
            <a:r>
              <a:rPr lang="de-DE" sz="1500" dirty="0"/>
              <a:t> - </a:t>
            </a:r>
            <a:r>
              <a:rPr lang="ru-RU" sz="1500" dirty="0"/>
              <a:t>собственная работа, </a:t>
            </a:r>
            <a:r>
              <a:rPr lang="de-DE" sz="1500" dirty="0"/>
              <a:t>CC BY 3.0, </a:t>
            </a:r>
            <a:r>
              <a:rPr lang="de-DE" sz="1500" dirty="0">
                <a:hlinkClick r:id="rId3"/>
              </a:rPr>
              <a:t>https://commons.wikimedia.org/w/index.php?curid=39704478</a:t>
            </a:r>
            <a:r>
              <a:rPr lang="ru-RU" sz="1500" dirty="0"/>
              <a:t> (6. 01.2021)</a:t>
            </a:r>
          </a:p>
          <a:p>
            <a:r>
              <a:rPr lang="ru-RU" sz="1500" dirty="0"/>
              <a:t>Пергамент  </a:t>
            </a:r>
            <a:r>
              <a:rPr lang="de-DE" sz="1500" dirty="0"/>
              <a:t>Michal </a:t>
            </a:r>
            <a:r>
              <a:rPr lang="de-DE" sz="1500" dirty="0" err="1"/>
              <a:t>Maňas</a:t>
            </a:r>
            <a:r>
              <a:rPr lang="de-DE" sz="1500" dirty="0"/>
              <a:t> - </a:t>
            </a:r>
            <a:r>
              <a:rPr lang="ru-RU" sz="1500" dirty="0"/>
              <a:t>собственная работа, </a:t>
            </a:r>
            <a:r>
              <a:rPr lang="de-DE" sz="1500" dirty="0"/>
              <a:t>CC BY 2.5, </a:t>
            </a:r>
            <a:r>
              <a:rPr lang="de-DE" sz="1500" dirty="0">
                <a:hlinkClick r:id="rId4"/>
              </a:rPr>
              <a:t>https://commons.wikimedia.org/w/index.php?curid=3157961</a:t>
            </a:r>
            <a:r>
              <a:rPr lang="ru-RU" sz="1500" dirty="0"/>
              <a:t> (6.11.2021)</a:t>
            </a:r>
          </a:p>
          <a:p>
            <a:pPr marL="0" indent="0">
              <a:buNone/>
            </a:pPr>
            <a:r>
              <a:rPr lang="ru-RU" sz="1500" dirty="0"/>
              <a:t> Общественное достояние, </a:t>
            </a:r>
            <a:r>
              <a:rPr lang="de-DE" sz="1500" dirty="0">
                <a:hlinkClick r:id="rId5"/>
              </a:rPr>
              <a:t>https://commons.wikimedia.org/w/index.php?curid=253991</a:t>
            </a:r>
            <a:r>
              <a:rPr lang="ru-RU" sz="1500" dirty="0"/>
              <a:t>  (6. 01.2021)</a:t>
            </a:r>
          </a:p>
          <a:p>
            <a:r>
              <a:rPr lang="ru-RU" sz="1500" dirty="0"/>
              <a:t>Бумага </a:t>
            </a:r>
            <a:r>
              <a:rPr lang="de-DE" sz="1500" dirty="0"/>
              <a:t>Niklas Bildhauer (</a:t>
            </a:r>
            <a:r>
              <a:rPr lang="de-DE" sz="1500" dirty="0" err="1"/>
              <a:t>who</a:t>
            </a:r>
            <a:r>
              <a:rPr lang="de-DE" sz="1500" dirty="0"/>
              <a:t> also </a:t>
            </a:r>
            <a:r>
              <a:rPr lang="de-DE" sz="1500" dirty="0" err="1"/>
              <a:t>is</a:t>
            </a:r>
            <a:r>
              <a:rPr lang="de-DE" sz="1500" dirty="0"/>
              <a:t> User gerolsteiner91. - </a:t>
            </a:r>
            <a:r>
              <a:rPr lang="de-DE" sz="1500" dirty="0" err="1"/>
              <a:t>originally</a:t>
            </a:r>
            <a:r>
              <a:rPr lang="de-DE" sz="1500" dirty="0"/>
              <a:t> </a:t>
            </a:r>
            <a:r>
              <a:rPr lang="de-DE" sz="1500" dirty="0" err="1"/>
              <a:t>posted</a:t>
            </a:r>
            <a:r>
              <a:rPr lang="de-DE" sz="1500" dirty="0"/>
              <a:t> </a:t>
            </a:r>
            <a:r>
              <a:rPr lang="de-DE" sz="1500" dirty="0" err="1"/>
              <a:t>to</a:t>
            </a:r>
            <a:r>
              <a:rPr lang="de-DE" sz="1500" dirty="0"/>
              <a:t> Flickr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folder</a:t>
            </a:r>
            <a:r>
              <a:rPr lang="de-DE" sz="1500" dirty="0"/>
              <a:t>, CC BY-SA 2.0, </a:t>
            </a:r>
            <a:r>
              <a:rPr lang="de-DE" sz="1500" dirty="0">
                <a:hlinkClick r:id="rId6"/>
              </a:rPr>
              <a:t>https://commons.wikimedia.org/w/index.php?curid=4760098</a:t>
            </a:r>
            <a:r>
              <a:rPr lang="ru-RU" sz="1500" dirty="0"/>
              <a:t>. (6.01.2021)</a:t>
            </a:r>
          </a:p>
          <a:p>
            <a:r>
              <a:rPr lang="ru-RU" sz="1500" dirty="0"/>
              <a:t>Холст </a:t>
            </a:r>
            <a:r>
              <a:rPr lang="de-DE" sz="1500" dirty="0"/>
              <a:t>CC BY-SA 2.5, </a:t>
            </a:r>
            <a:r>
              <a:rPr lang="de-DE" sz="1500" dirty="0">
                <a:hlinkClick r:id="rId7"/>
              </a:rPr>
              <a:t>https://commons.wikimedia.org/w/index.php?curid=869391</a:t>
            </a:r>
            <a:r>
              <a:rPr lang="ru-RU" sz="1500" dirty="0"/>
              <a:t>. (6. 01.2021)</a:t>
            </a:r>
          </a:p>
          <a:p>
            <a:r>
              <a:rPr lang="ru-RU" sz="1500" dirty="0"/>
              <a:t>Грампластинка Автор: </a:t>
            </a:r>
            <a:r>
              <a:rPr lang="de-DE" sz="1500" dirty="0"/>
              <a:t>Dietmar </a:t>
            </a:r>
            <a:r>
              <a:rPr lang="de-DE" sz="1500" dirty="0" err="1"/>
              <a:t>Rabich</a:t>
            </a:r>
            <a:r>
              <a:rPr lang="de-DE" sz="1500" dirty="0"/>
              <a:t>, CC BY-SA 4.0, </a:t>
            </a:r>
            <a:r>
              <a:rPr lang="de-DE" sz="1500" dirty="0">
                <a:hlinkClick r:id="rId8"/>
              </a:rPr>
              <a:t>https://commons.wikimedia.org/w/index.php?curid=40242234</a:t>
            </a:r>
            <a:r>
              <a:rPr lang="ru-RU" sz="1500" dirty="0"/>
              <a:t> (07.01.2021)</a:t>
            </a:r>
          </a:p>
          <a:p>
            <a:pPr marL="0" indent="0">
              <a:buNone/>
            </a:pPr>
            <a:r>
              <a:rPr lang="de-DE" sz="1500" dirty="0">
                <a:hlinkClick r:id="rId9"/>
              </a:rPr>
              <a:t>https://upload.wikimedia.org/wikipedia/commons/c/c3/Vinyl_Player_Original.jpg</a:t>
            </a:r>
            <a:r>
              <a:rPr lang="ru-RU" sz="1500" dirty="0"/>
              <a:t> (07.01.2021)</a:t>
            </a:r>
          </a:p>
          <a:p>
            <a:r>
              <a:rPr lang="ru-RU" sz="1500" dirty="0"/>
              <a:t>Фотопленка </a:t>
            </a:r>
            <a:r>
              <a:rPr lang="de-DE" sz="1500" dirty="0"/>
              <a:t>Sergio </a:t>
            </a:r>
            <a:r>
              <a:rPr lang="de-DE" sz="1500" dirty="0" err="1"/>
              <a:t>Fabris</a:t>
            </a:r>
            <a:r>
              <a:rPr lang="de-DE" sz="1500" dirty="0"/>
              <a:t> - </a:t>
            </a:r>
            <a:r>
              <a:rPr lang="ru-RU" sz="1500" dirty="0"/>
              <a:t>собственная работа, </a:t>
            </a:r>
            <a:r>
              <a:rPr lang="de-DE" sz="1500" dirty="0"/>
              <a:t>CC BY-SA 3.0, </a:t>
            </a:r>
            <a:r>
              <a:rPr lang="de-DE" sz="1500" dirty="0">
                <a:hlinkClick r:id="rId10"/>
              </a:rPr>
              <a:t>https://commons.wikimedia.org/w/index.php?curid=18021680</a:t>
            </a:r>
            <a:r>
              <a:rPr lang="ru-RU" sz="1500" dirty="0"/>
              <a:t> (07.01.2021)</a:t>
            </a:r>
          </a:p>
          <a:p>
            <a:r>
              <a:rPr lang="ru-RU" sz="1500" dirty="0"/>
              <a:t>Кинопленка Автор: </a:t>
            </a:r>
            <a:r>
              <a:rPr lang="de-DE" sz="1500" dirty="0"/>
              <a:t>Runner1616 - </a:t>
            </a:r>
            <a:r>
              <a:rPr lang="ru-RU" sz="1500" dirty="0"/>
              <a:t>собственная работа, </a:t>
            </a:r>
            <a:r>
              <a:rPr lang="de-DE" sz="1500" dirty="0"/>
              <a:t>CC BY-SA 3.0, </a:t>
            </a:r>
            <a:r>
              <a:rPr lang="de-DE" sz="1500" dirty="0">
                <a:hlinkClick r:id="rId11"/>
              </a:rPr>
              <a:t>https://commons.wikimedia.org/w/index.php?curid=39215486</a:t>
            </a:r>
            <a:r>
              <a:rPr lang="ru-RU" sz="1500" dirty="0"/>
              <a:t> (07.01.2021)</a:t>
            </a:r>
          </a:p>
          <a:p>
            <a:r>
              <a:rPr lang="ru-RU" sz="1500" dirty="0"/>
              <a:t>Магнитная пленка Автор: </a:t>
            </a:r>
            <a:r>
              <a:rPr lang="de-DE" sz="1500" dirty="0"/>
              <a:t>KVK2005 - </a:t>
            </a:r>
            <a:r>
              <a:rPr lang="ru-RU" sz="1500" dirty="0"/>
              <a:t>собственная работа, </a:t>
            </a:r>
            <a:r>
              <a:rPr lang="de-DE" sz="1500" dirty="0"/>
              <a:t>CC BY-SA 3.0, </a:t>
            </a:r>
            <a:r>
              <a:rPr lang="de-DE" sz="1500" dirty="0">
                <a:hlinkClick r:id="rId12"/>
              </a:rPr>
              <a:t>https://commons.wikimedia.org/w/index.php?curid=29329335</a:t>
            </a:r>
            <a:r>
              <a:rPr lang="ru-RU" sz="1500" dirty="0"/>
              <a:t> (07.01.2021) </a:t>
            </a:r>
            <a:r>
              <a:rPr lang="de-DE" sz="1500" dirty="0"/>
              <a:t>CC BY 2.5, </a:t>
            </a:r>
            <a:r>
              <a:rPr lang="de-DE" sz="1500" dirty="0">
                <a:hlinkClick r:id="rId13"/>
              </a:rPr>
              <a:t>https://commons.wikimedia.org/w/index.php?curid=10615</a:t>
            </a:r>
            <a:r>
              <a:rPr lang="ru-RU" sz="1500" dirty="0"/>
              <a:t> (07.01.2021)</a:t>
            </a:r>
          </a:p>
          <a:p>
            <a:r>
              <a:rPr lang="ru-RU" sz="1500" dirty="0"/>
              <a:t>Магнитная про</a:t>
            </a:r>
          </a:p>
          <a:p>
            <a:endParaRPr lang="ru-RU" sz="1500" dirty="0"/>
          </a:p>
          <a:p>
            <a:endParaRPr lang="ru-RU" sz="1500" dirty="0"/>
          </a:p>
          <a:p>
            <a:endParaRPr lang="ru-RU" sz="1500" dirty="0"/>
          </a:p>
          <a:p>
            <a:endParaRPr lang="ru-RU" sz="1500" dirty="0"/>
          </a:p>
          <a:p>
            <a:endParaRPr lang="ru-RU" sz="15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8793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DAACA-A241-5C43-9CDF-AFC02AB2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50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/>
              <a:t>Используемые 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EBA998-E905-D248-A7EE-3047B7426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0"/>
            <a:ext cx="10515600" cy="4800257"/>
          </a:xfrm>
        </p:spPr>
        <p:txBody>
          <a:bodyPr>
            <a:normAutofit/>
          </a:bodyPr>
          <a:lstStyle/>
          <a:p>
            <a:r>
              <a:rPr lang="ru-RU" sz="1400" dirty="0"/>
              <a:t>Телефон Автор: 1906 </a:t>
            </a:r>
            <a:r>
              <a:rPr lang="de-DE" sz="1400" dirty="0" err="1"/>
              <a:t>Kungliga</a:t>
            </a:r>
            <a:r>
              <a:rPr lang="de-DE" sz="1400" dirty="0"/>
              <a:t> </a:t>
            </a:r>
            <a:r>
              <a:rPr lang="de-DE" sz="1400" dirty="0" err="1"/>
              <a:t>Telegrafverkets</a:t>
            </a:r>
            <a:r>
              <a:rPr lang="de-DE" sz="1400" dirty="0"/>
              <a:t> </a:t>
            </a:r>
            <a:r>
              <a:rPr lang="de-DE" sz="1400" dirty="0" err="1"/>
              <a:t>apparater</a:t>
            </a:r>
            <a:r>
              <a:rPr lang="de-DE" sz="1400" dirty="0"/>
              <a:t> (Royal Telegraph Administration </a:t>
            </a:r>
            <a:r>
              <a:rPr lang="de-DE" sz="1400" dirty="0" err="1"/>
              <a:t>apparatus</a:t>
            </a:r>
            <a:r>
              <a:rPr lang="de-DE" sz="1400" dirty="0"/>
              <a:t>) at Project </a:t>
            </a:r>
            <a:r>
              <a:rPr lang="de-DE" sz="1400" dirty="0" err="1"/>
              <a:t>Runeberg</a:t>
            </a:r>
            <a:r>
              <a:rPr lang="de-DE" sz="1400" dirty="0"/>
              <a:t> :1896_ '1896 /0004. :1896]</a:t>
            </a:r>
            <a:r>
              <a:rPr lang="de-DE" sz="1400" dirty="0" err="1"/>
              <a:t>Edited</a:t>
            </a:r>
            <a:r>
              <a:rPr lang="de-DE" sz="1400" dirty="0"/>
              <a:t> </a:t>
            </a:r>
            <a:r>
              <a:rPr lang="de-DE" sz="1400" dirty="0" err="1"/>
              <a:t>version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http://</a:t>
            </a:r>
            <a:r>
              <a:rPr lang="de-DE" sz="1400" dirty="0" err="1"/>
              <a:t>runeberg.org</a:t>
            </a:r>
            <a:r>
              <a:rPr lang="de-DE" sz="1400" dirty="0"/>
              <a:t>/</a:t>
            </a:r>
            <a:r>
              <a:rPr lang="de-DE" sz="1400" dirty="0" err="1"/>
              <a:t>teleapp</a:t>
            </a:r>
            <a:r>
              <a:rPr lang="de-DE" sz="1400" dirty="0"/>
              <a:t>/0004.htmlen:Image:1896_phone.jpg, </a:t>
            </a:r>
            <a:r>
              <a:rPr lang="ru-RU" sz="1400" dirty="0"/>
              <a:t>Общественное достояние, </a:t>
            </a:r>
            <a:r>
              <a:rPr lang="de-DE" sz="1400" dirty="0">
                <a:hlinkClick r:id="rId2"/>
              </a:rPr>
              <a:t>https://commons.wikimedia.org/w/index.php?curid=694784</a:t>
            </a:r>
            <a:r>
              <a:rPr lang="ru-RU" sz="1400" dirty="0"/>
              <a:t> (07.01.2021) Автор: </a:t>
            </a:r>
            <a:r>
              <a:rPr lang="de-DE" sz="1400" dirty="0" err="1"/>
              <a:t>Andshel</a:t>
            </a:r>
            <a:r>
              <a:rPr lang="de-DE" sz="1400" dirty="0"/>
              <a:t> - </a:t>
            </a:r>
            <a:r>
              <a:rPr lang="ru-RU" sz="1400" dirty="0"/>
              <a:t>собственная работа, </a:t>
            </a:r>
            <a:r>
              <a:rPr lang="de-DE" sz="1400" dirty="0"/>
              <a:t>CC BY-SA 3.0, </a:t>
            </a:r>
            <a:r>
              <a:rPr lang="de-DE" sz="1400" dirty="0">
                <a:hlinkClick r:id="rId3"/>
              </a:rPr>
              <a:t>https://commons.wikimedia.org/w/index.php?curid=28017506</a:t>
            </a:r>
            <a:r>
              <a:rPr lang="ru-RU" sz="1400" dirty="0"/>
              <a:t> (07.01.2021) , </a:t>
            </a:r>
            <a:r>
              <a:rPr lang="de-DE" sz="1400" dirty="0"/>
              <a:t>CC BY-SA 3.0, </a:t>
            </a:r>
            <a:r>
              <a:rPr lang="de-DE" sz="1400" dirty="0">
                <a:hlinkClick r:id="rId4"/>
              </a:rPr>
              <a:t>https://commons.wikimedia.org/w/index.php?curid=936797</a:t>
            </a:r>
            <a:r>
              <a:rPr lang="ru-RU" sz="1400" dirty="0"/>
              <a:t> (07.01.2021), </a:t>
            </a:r>
            <a:r>
              <a:rPr lang="de-DE" sz="1400" dirty="0">
                <a:hlinkClick r:id="rId5"/>
              </a:rPr>
              <a:t>https://images.app.goo.gl/nZcX59XSQTb4QtM39</a:t>
            </a:r>
            <a:r>
              <a:rPr lang="ru-RU" sz="1400" dirty="0"/>
              <a:t>  (07.01.2021)</a:t>
            </a:r>
          </a:p>
          <a:p>
            <a:r>
              <a:rPr lang="ru-RU" sz="1400" dirty="0"/>
              <a:t>Радио </a:t>
            </a:r>
            <a:r>
              <a:rPr lang="de-DE" sz="1400" dirty="0">
                <a:hlinkClick r:id="rId6"/>
              </a:rPr>
              <a:t>https://images.app.goo.gl/8Lzc1Vg8wGJXKRhz9</a:t>
            </a:r>
            <a:r>
              <a:rPr lang="ru-RU" sz="1400" dirty="0"/>
              <a:t> (07.01.2021), </a:t>
            </a:r>
            <a:r>
              <a:rPr lang="de-DE" sz="1400" dirty="0">
                <a:hlinkClick r:id="rId7"/>
              </a:rPr>
              <a:t>https://images.app.goo.gl/2FvddfaSPTQcgC83A</a:t>
            </a:r>
            <a:r>
              <a:rPr lang="ru-RU" sz="1400" dirty="0"/>
              <a:t> (07.01.2021), </a:t>
            </a:r>
            <a:r>
              <a:rPr lang="de-DE" sz="1400" dirty="0">
                <a:hlinkClick r:id="rId8"/>
              </a:rPr>
              <a:t>https://images.app.goo.gl/RLZWNfdbDbUR2VQ69</a:t>
            </a:r>
            <a:r>
              <a:rPr lang="ru-RU" sz="1400" dirty="0"/>
              <a:t> (07.01.2021), </a:t>
            </a:r>
            <a:r>
              <a:rPr lang="de-DE" sz="1400" dirty="0">
                <a:hlinkClick r:id="rId9"/>
              </a:rPr>
              <a:t>https://cdn1.ozone.ru/s3/multimedia-g/wc1200/6006612496.jpg</a:t>
            </a:r>
            <a:r>
              <a:rPr lang="ru-RU" sz="1400" dirty="0"/>
              <a:t> (07.01.2021)</a:t>
            </a:r>
          </a:p>
          <a:p>
            <a:r>
              <a:rPr lang="ru-RU" sz="1400" dirty="0"/>
              <a:t>Телевизор </a:t>
            </a:r>
            <a:r>
              <a:rPr lang="de-DE" sz="1400" dirty="0">
                <a:hlinkClick r:id="rId10"/>
              </a:rPr>
              <a:t>https://images.app.goo.gl/CxDUgyUTES7vgX98A</a:t>
            </a:r>
            <a:r>
              <a:rPr lang="ru-RU" sz="1400" dirty="0"/>
              <a:t> (01.07.2021), </a:t>
            </a:r>
            <a:r>
              <a:rPr lang="de-DE" sz="1400" dirty="0">
                <a:hlinkClick r:id="rId11"/>
              </a:rPr>
              <a:t>https://images.app.goo.gl/3tSKVBUgy2z7TKYh9</a:t>
            </a:r>
            <a:r>
              <a:rPr lang="ru-RU" sz="1400" dirty="0"/>
              <a:t>  (07.01.2921)</a:t>
            </a:r>
          </a:p>
          <a:p>
            <a:r>
              <a:rPr lang="ru-RU" sz="1400" dirty="0"/>
              <a:t>Библиотека </a:t>
            </a:r>
            <a:r>
              <a:rPr lang="de-DE" sz="1400" dirty="0">
                <a:hlinkClick r:id="rId12"/>
              </a:rPr>
              <a:t>https://images.app.goo.gl/3rkmW1bfGPS4BGQBA</a:t>
            </a:r>
            <a:r>
              <a:rPr lang="ru-RU" sz="1400" dirty="0"/>
              <a:t> (07.01.2021)</a:t>
            </a:r>
          </a:p>
          <a:p>
            <a:r>
              <a:rPr lang="ru-RU" sz="1400" dirty="0"/>
              <a:t>Архив </a:t>
            </a:r>
            <a:r>
              <a:rPr lang="de-DE" sz="1400" dirty="0">
                <a:hlinkClick r:id="rId13"/>
              </a:rPr>
              <a:t>https://images.app.goo.gl/KaoEkGHzKcbNp8Aa6</a:t>
            </a:r>
            <a:r>
              <a:rPr lang="ru-RU" sz="1400" dirty="0"/>
              <a:t> (07.01.2021)</a:t>
            </a:r>
          </a:p>
          <a:p>
            <a:r>
              <a:rPr lang="ru-RU" sz="1400" dirty="0"/>
              <a:t>Персональный компьютер </a:t>
            </a:r>
            <a:r>
              <a:rPr lang="de-DE" sz="1400" dirty="0">
                <a:hlinkClick r:id="rId14"/>
              </a:rPr>
              <a:t>https://images.app.goo.gl/5UrSdA1NC5ZvJ8zz8</a:t>
            </a:r>
            <a:r>
              <a:rPr lang="ru-RU" sz="1400" dirty="0"/>
              <a:t> (07.01.2021)</a:t>
            </a:r>
          </a:p>
          <a:p>
            <a:r>
              <a:rPr lang="ru-RU" sz="1400" dirty="0"/>
              <a:t>Поиск в Интернет  </a:t>
            </a:r>
            <a:r>
              <a:rPr lang="de-DE" sz="1400" dirty="0">
                <a:hlinkClick r:id="rId15"/>
              </a:rPr>
              <a:t>https://images.app.goo.gl/JG72vX8FSk5vvUzXA</a:t>
            </a:r>
            <a:r>
              <a:rPr lang="ru-RU" sz="1400" dirty="0"/>
              <a:t>   (07.01.2021)</a:t>
            </a:r>
          </a:p>
          <a:p>
            <a:endParaRPr lang="ru-RU" sz="1400" dirty="0"/>
          </a:p>
          <a:p>
            <a:endParaRPr lang="ru-RU" sz="1400" dirty="0"/>
          </a:p>
          <a:p>
            <a:endParaRPr lang="ru-RU" sz="1400" dirty="0"/>
          </a:p>
          <a:p>
            <a:endParaRPr lang="ru-RU" sz="1400" dirty="0"/>
          </a:p>
          <a:p>
            <a:endParaRPr lang="ru-RU" sz="1400" dirty="0"/>
          </a:p>
          <a:p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7033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AAEBB3-E974-734B-9A66-76273F29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012001"/>
            <a:ext cx="3729186" cy="497380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398353-D05B-364F-945D-B2E610DB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506" y="1012001"/>
            <a:ext cx="4035451" cy="49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564DB7-E86A-854B-9DDE-82A00338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26" y="645865"/>
            <a:ext cx="8694466" cy="54595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2CA98-3698-0C4D-A3FB-2BBF4315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15" y="645865"/>
            <a:ext cx="6142913" cy="54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2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6C9A26-623F-D14B-9827-33B19A96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73" y="647113"/>
            <a:ext cx="4075065" cy="345361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364EA6-D382-054F-BBC6-34B2E594B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13" y="647113"/>
            <a:ext cx="4733778" cy="47337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EE29A1-0BC2-FE42-916D-F0473E0EF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32" y="3154679"/>
            <a:ext cx="4593741" cy="31581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0E2EDD-4991-D843-A024-BEFE9DFD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324" y="3154678"/>
            <a:ext cx="4360828" cy="304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1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1351ED-902B-4C47-8AC4-88529FC6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74" y="562707"/>
            <a:ext cx="4719668" cy="581699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539C13-95F7-9940-806F-004A16B06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52" y="562706"/>
            <a:ext cx="4670474" cy="36137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A604B6-FDA9-104A-9D87-45147373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0" y="3471202"/>
            <a:ext cx="4107766" cy="272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38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D467F1-E3CB-D14F-9776-81866F41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32" y="91464"/>
            <a:ext cx="4392107" cy="31019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708136-E998-9B44-84C0-5B8BC453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97" y="372843"/>
            <a:ext cx="4717365" cy="353802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7276D53-B713-134E-A2B2-008B22E7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5" y="2352869"/>
            <a:ext cx="3909225" cy="401632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E162A1-FC40-E241-9FB8-BF51AEAE3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05" y="2926079"/>
            <a:ext cx="3227737" cy="32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843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1339</Words>
  <Application>Microsoft Macintosh PowerPoint</Application>
  <PresentationFormat>Широкоэкранный</PresentationFormat>
  <Paragraphs>188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Wingdings</vt:lpstr>
      <vt:lpstr>Тема Office</vt:lpstr>
      <vt:lpstr>Информация и информационные ресурсы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Информационное общество</vt:lpstr>
      <vt:lpstr>Информационная революция</vt:lpstr>
      <vt:lpstr>Информационный взрыв</vt:lpstr>
      <vt:lpstr>Информация</vt:lpstr>
      <vt:lpstr>Информация с точки зрения различных наук</vt:lpstr>
      <vt:lpstr>Ошибки в сообщениях</vt:lpstr>
      <vt:lpstr>Сообщение</vt:lpstr>
      <vt:lpstr>Информация </vt:lpstr>
      <vt:lpstr>Знания</vt:lpstr>
      <vt:lpstr>Подходы к определению понятия информации</vt:lpstr>
      <vt:lpstr>Семантика</vt:lpstr>
      <vt:lpstr>Семантический анализ</vt:lpstr>
      <vt:lpstr>Синтаксический подход</vt:lpstr>
      <vt:lpstr>Прагматический подход</vt:lpstr>
      <vt:lpstr>Семиотика</vt:lpstr>
      <vt:lpstr>Информация</vt:lpstr>
      <vt:lpstr>Теория информации</vt:lpstr>
      <vt:lpstr>Цели получения информации</vt:lpstr>
      <vt:lpstr>Структура системы управления</vt:lpstr>
      <vt:lpstr>Объекты управления (по природе)</vt:lpstr>
      <vt:lpstr>Объектами управления могут быть</vt:lpstr>
      <vt:lpstr>Носители информации</vt:lpstr>
      <vt:lpstr>Сигналы</vt:lpstr>
      <vt:lpstr>Сигналы</vt:lpstr>
      <vt:lpstr>Сигналы</vt:lpstr>
      <vt:lpstr>Отображение аналогового сигнала дискретным</vt:lpstr>
      <vt:lpstr>Передача сигналов</vt:lpstr>
      <vt:lpstr>Носители информации</vt:lpstr>
      <vt:lpstr>Используемые ресурсы</vt:lpstr>
      <vt:lpstr>Используемые ресурсы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и информационные ресурсы</dc:title>
  <dc:creator>Наталья Карпова</dc:creator>
  <cp:lastModifiedBy>Наталья Карпова</cp:lastModifiedBy>
  <cp:revision>36</cp:revision>
  <dcterms:created xsi:type="dcterms:W3CDTF">2021-01-06T17:26:54Z</dcterms:created>
  <dcterms:modified xsi:type="dcterms:W3CDTF">2021-01-31T18:41:01Z</dcterms:modified>
</cp:coreProperties>
</file>